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6" r:id="rId1"/>
  </p:sldMasterIdLst>
  <p:sldIdLst>
    <p:sldId id="256" r:id="rId2"/>
    <p:sldId id="257" r:id="rId3"/>
    <p:sldId id="262" r:id="rId4"/>
    <p:sldId id="268" r:id="rId5"/>
    <p:sldId id="269" r:id="rId6"/>
    <p:sldId id="270" r:id="rId7"/>
    <p:sldId id="271" r:id="rId8"/>
    <p:sldId id="258" r:id="rId9"/>
    <p:sldId id="259" r:id="rId10"/>
    <p:sldId id="260" r:id="rId11"/>
    <p:sldId id="261" r:id="rId12"/>
    <p:sldId id="263" r:id="rId13"/>
    <p:sldId id="267" r:id="rId14"/>
    <p:sldId id="264" r:id="rId15"/>
    <p:sldId id="265" r:id="rId16"/>
    <p:sldId id="26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9525" autoAdjust="0"/>
  </p:normalViewPr>
  <p:slideViewPr>
    <p:cSldViewPr snapToGrid="0" snapToObjects="1">
      <p:cViewPr varScale="1">
        <p:scale>
          <a:sx n="114" d="100"/>
          <a:sy n="114" d="100"/>
        </p:scale>
        <p:origin x="15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DB42DBB4-BDF6-B14F-840E-BA09B28DB471}"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42DBB4-BDF6-B14F-840E-BA09B28DB471}"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976C-4EEF-9141-9B7D-6B4DEC6F05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42DBB4-BDF6-B14F-840E-BA09B28DB471}" type="datetimeFigureOut">
              <a:rPr lang="en-US" smtClean="0"/>
              <a:t>4/30/19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AE7976C-4EEF-9141-9B7D-6B4DEC6F05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42DBB4-BDF6-B14F-840E-BA09B28DB471}"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976C-4EEF-9141-9B7D-6B4DEC6F05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B42DBB4-BDF6-B14F-840E-BA09B28DB471}"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976C-4EEF-9141-9B7D-6B4DEC6F05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B42DBB4-BDF6-B14F-840E-BA09B28DB471}"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7976C-4EEF-9141-9B7D-6B4DEC6F05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B42DBB4-BDF6-B14F-840E-BA09B28DB471}" type="datetimeFigureOut">
              <a:rPr lang="en-US" smtClean="0"/>
              <a:t>4/30/19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E7976C-4EEF-9141-9B7D-6B4DEC6F05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B42DBB4-BDF6-B14F-840E-BA09B28DB471}" type="datetimeFigureOut">
              <a:rPr lang="en-US" smtClean="0"/>
              <a:t>4/30/19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E7976C-4EEF-9141-9B7D-6B4DEC6F05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2DBB4-BDF6-B14F-840E-BA09B28DB471}" type="datetimeFigureOut">
              <a:rPr lang="en-US" smtClean="0"/>
              <a:t>4/30/19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E7976C-4EEF-9141-9B7D-6B4DEC6F05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B42DBB4-BDF6-B14F-840E-BA09B28DB471}"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7976C-4EEF-9141-9B7D-6B4DEC6F0565}"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B42DBB4-BDF6-B14F-840E-BA09B28DB471}" type="datetimeFigureOut">
              <a:rPr lang="en-US" smtClean="0"/>
              <a:t>4/30/19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AE7976C-4EEF-9141-9B7D-6B4DEC6F056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B42DBB4-BDF6-B14F-840E-BA09B28DB471}" type="datetimeFigureOut">
              <a:rPr lang="en-US" smtClean="0"/>
              <a:t>4/30/19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AE7976C-4EEF-9141-9B7D-6B4DEC6F05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ewyorker.com/magazine/2016/03/14/where-is-black-lives-matter-heade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illionhoodies.net/about" TargetMode="External"/><Relationship Id="rId2" Type="http://schemas.openxmlformats.org/officeDocument/2006/relationships/hyperlink" Target="http://blackyouthproject.com/" TargetMode="External"/><Relationship Id="rId1" Type="http://schemas.openxmlformats.org/officeDocument/2006/relationships/slideLayout" Target="../slideLayouts/slideLayout2.xml"/><Relationship Id="rId5" Type="http://schemas.openxmlformats.org/officeDocument/2006/relationships/hyperlink" Target="https://unitedwedream.org/" TargetMode="External"/><Relationship Id="rId4" Type="http://schemas.openxmlformats.org/officeDocument/2006/relationships/hyperlink" Target="https://www.dreamdefenders.org/hom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nn.com/2017/04/04/politics/jeff-sessions-consent-decree-roundu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359"/>
            <a:ext cx="7772400" cy="1722109"/>
          </a:xfrm>
        </p:spPr>
        <p:txBody>
          <a:bodyPr/>
          <a:lstStyle/>
          <a:p>
            <a:r>
              <a:rPr lang="en-US" dirty="0"/>
              <a:t>#</a:t>
            </a:r>
            <a:r>
              <a:rPr lang="en-US" dirty="0" err="1"/>
              <a:t>BlackLivesMatter</a:t>
            </a:r>
            <a:endParaRPr lang="en-US" dirty="0"/>
          </a:p>
        </p:txBody>
      </p:sp>
      <p:sp>
        <p:nvSpPr>
          <p:cNvPr id="3" name="Subtitle 2"/>
          <p:cNvSpPr>
            <a:spLocks noGrp="1"/>
          </p:cNvSpPr>
          <p:nvPr>
            <p:ph type="subTitle" idx="1"/>
          </p:nvPr>
        </p:nvSpPr>
        <p:spPr>
          <a:xfrm>
            <a:off x="1371600" y="5229412"/>
            <a:ext cx="6400800" cy="1165412"/>
          </a:xfrm>
        </p:spPr>
        <p:txBody>
          <a:bodyPr>
            <a:normAutofit/>
          </a:bodyPr>
          <a:lstStyle/>
          <a:p>
            <a:r>
              <a:rPr lang="en-US" dirty="0"/>
              <a:t>Anti-Black Violence Movement during the Age of Obama &amp; Trump, </a:t>
            </a:r>
            <a:r>
              <a:rPr lang="en-US" dirty="0" err="1"/>
              <a:t>Spr</a:t>
            </a:r>
            <a:r>
              <a:rPr lang="en-US" dirty="0"/>
              <a:t> 2019, Prof. S. King</a:t>
            </a:r>
          </a:p>
        </p:txBody>
      </p:sp>
      <p:pic>
        <p:nvPicPr>
          <p:cNvPr id="5" name="Picture 4" descr="alicia_patrisse_opal_tumbl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9799" y="2264060"/>
            <a:ext cx="5128360" cy="2783058"/>
          </a:xfrm>
          <a:prstGeom prst="rect">
            <a:avLst/>
          </a:prstGeom>
        </p:spPr>
      </p:pic>
    </p:spTree>
    <p:extLst>
      <p:ext uri="{BB962C8B-B14F-4D97-AF65-F5344CB8AC3E}">
        <p14:creationId xmlns:p14="http://schemas.microsoft.com/office/powerpoint/2010/main" val="558029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Opal </a:t>
            </a:r>
            <a:r>
              <a:rPr lang="en-US" dirty="0" err="1"/>
              <a:t>Tometi</a:t>
            </a:r>
            <a:br>
              <a:rPr lang="en-US" dirty="0"/>
            </a:br>
            <a:endParaRPr lang="en-US" dirty="0"/>
          </a:p>
        </p:txBody>
      </p:sp>
      <p:sp>
        <p:nvSpPr>
          <p:cNvPr id="3" name="Content Placeholder 2"/>
          <p:cNvSpPr>
            <a:spLocks noGrp="1"/>
          </p:cNvSpPr>
          <p:nvPr>
            <p:ph idx="1"/>
          </p:nvPr>
        </p:nvSpPr>
        <p:spPr/>
        <p:txBody>
          <a:bodyPr>
            <a:normAutofit/>
          </a:bodyPr>
          <a:lstStyle/>
          <a:p>
            <a:r>
              <a:rPr lang="en-US" sz="1600" dirty="0"/>
              <a:t>Movement history:</a:t>
            </a:r>
          </a:p>
          <a:p>
            <a:r>
              <a:rPr lang="en-US" sz="2400" dirty="0"/>
              <a:t>Executive Director of Black Alliance for Just Immigration, an immigrant-rights group in New York City.</a:t>
            </a:r>
          </a:p>
        </p:txBody>
      </p:sp>
      <p:pic>
        <p:nvPicPr>
          <p:cNvPr id="4" name="Picture 3" descr="1343180.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707" y="3092824"/>
            <a:ext cx="2256118" cy="3033058"/>
          </a:xfrm>
          <a:prstGeom prst="rect">
            <a:avLst/>
          </a:prstGeom>
        </p:spPr>
      </p:pic>
    </p:spTree>
    <p:extLst>
      <p:ext uri="{BB962C8B-B14F-4D97-AF65-F5344CB8AC3E}">
        <p14:creationId xmlns:p14="http://schemas.microsoft.com/office/powerpoint/2010/main" val="3548390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Philosophy Heritage</a:t>
            </a:r>
          </a:p>
        </p:txBody>
      </p:sp>
      <p:sp>
        <p:nvSpPr>
          <p:cNvPr id="3" name="Content Placeholder 2"/>
          <p:cNvSpPr>
            <a:spLocks noGrp="1"/>
          </p:cNvSpPr>
          <p:nvPr>
            <p:ph idx="1"/>
          </p:nvPr>
        </p:nvSpPr>
        <p:spPr/>
        <p:txBody>
          <a:bodyPr>
            <a:normAutofit/>
          </a:bodyPr>
          <a:lstStyle/>
          <a:p>
            <a:r>
              <a:rPr lang="en-US" sz="2400" dirty="0"/>
              <a:t>Ella Baker, director of branches of the NAACP, director of SCLC, and SNCC. According to historian Barbara </a:t>
            </a:r>
            <a:r>
              <a:rPr lang="en-US" sz="2400" dirty="0" err="1"/>
              <a:t>Ransby</a:t>
            </a:r>
            <a:r>
              <a:rPr lang="en-US" sz="2400" dirty="0"/>
              <a:t>, Baker’s biographer</a:t>
            </a:r>
            <a:r>
              <a:rPr lang="en-US" sz="2400" b="1" dirty="0"/>
              <a:t>, </a:t>
            </a:r>
            <a:r>
              <a:rPr lang="en-US" sz="2400" dirty="0"/>
              <a:t>she would go into small towns and say</a:t>
            </a:r>
            <a:r>
              <a:rPr lang="en-US" dirty="0"/>
              <a:t>:</a:t>
            </a:r>
          </a:p>
          <a:p>
            <a:r>
              <a:rPr lang="en-US" sz="2000" dirty="0"/>
              <a:t>“Whom are you reaching out to?’ And she’d tell them that if you’re not reaching out to the town drunk you’re not really working for the rights of black people. The folk who were getting rounded up and thrown in jail had to be included.”</a:t>
            </a:r>
          </a:p>
          <a:p>
            <a:endParaRPr lang="en-US" dirty="0"/>
          </a:p>
        </p:txBody>
      </p:sp>
    </p:spTree>
    <p:extLst>
      <p:ext uri="{BB962C8B-B14F-4D97-AF65-F5344CB8AC3E}">
        <p14:creationId xmlns:p14="http://schemas.microsoft.com/office/powerpoint/2010/main" val="3121846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Philosophy: “We Affirm that All Black Lives Matter”</a:t>
            </a:r>
          </a:p>
        </p:txBody>
      </p:sp>
      <p:sp>
        <p:nvSpPr>
          <p:cNvPr id="3" name="Content Placeholder 2"/>
          <p:cNvSpPr>
            <a:spLocks noGrp="1"/>
          </p:cNvSpPr>
          <p:nvPr>
            <p:ph idx="1"/>
          </p:nvPr>
        </p:nvSpPr>
        <p:spPr/>
        <p:txBody>
          <a:bodyPr>
            <a:normAutofit/>
          </a:bodyPr>
          <a:lstStyle/>
          <a:p>
            <a:pPr marL="118872" indent="0">
              <a:buNone/>
            </a:pPr>
            <a:endParaRPr lang="en-US" sz="2600" dirty="0"/>
          </a:p>
          <a:p>
            <a:pPr marL="118872" indent="0">
              <a:buNone/>
            </a:pPr>
            <a:r>
              <a:rPr lang="en-US" sz="2600" b="1" dirty="0"/>
              <a:t>Movement Principles:</a:t>
            </a:r>
          </a:p>
          <a:p>
            <a:pPr marL="118872" indent="0">
              <a:buNone/>
            </a:pPr>
            <a:r>
              <a:rPr lang="en-US" sz="2600" dirty="0"/>
              <a:t>Diversity, Restorative Justice, Unapologetically Black, Globalism, Black Women, Collective Value, Transgender Affirming, Black Villages, Empathy, Black Families, Queer Affirming, Loving Engagement, and Intergenerational</a:t>
            </a:r>
          </a:p>
          <a:p>
            <a:pPr marL="118872" indent="0">
              <a:buNone/>
            </a:pPr>
            <a:endParaRPr lang="en-US" sz="2600" b="1" dirty="0"/>
          </a:p>
          <a:p>
            <a:endParaRPr lang="en-US" sz="1700" dirty="0"/>
          </a:p>
        </p:txBody>
      </p:sp>
    </p:spTree>
    <p:extLst>
      <p:ext uri="{BB962C8B-B14F-4D97-AF65-F5344CB8AC3E}">
        <p14:creationId xmlns:p14="http://schemas.microsoft.com/office/powerpoint/2010/main" val="4042073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118872" indent="0">
              <a:buNone/>
            </a:pPr>
            <a:r>
              <a:rPr lang="en-US" sz="2600" b="1" dirty="0"/>
              <a:t>“</a:t>
            </a:r>
            <a:r>
              <a:rPr lang="en-US" sz="2600" dirty="0"/>
              <a:t>For us, #</a:t>
            </a:r>
            <a:r>
              <a:rPr lang="en-US" sz="2600" dirty="0" err="1"/>
              <a:t>BlackLivesMatter</a:t>
            </a:r>
            <a:r>
              <a:rPr lang="en-US" sz="2600" dirty="0"/>
              <a:t> is really a re-humanization project. It's a way for us to love each other again, to love ourselves, and to project that love into the world so that we can transform it.”</a:t>
            </a:r>
          </a:p>
          <a:p>
            <a:pPr marL="118872" indent="0">
              <a:buNone/>
            </a:pPr>
            <a:r>
              <a:rPr lang="en-US" sz="1900" dirty="0"/>
              <a:t>				</a:t>
            </a:r>
            <a:r>
              <a:rPr lang="en-US" sz="2000" dirty="0"/>
              <a:t>Meet the Women Who Created #</a:t>
            </a:r>
            <a:r>
              <a:rPr lang="en-US" sz="2000" dirty="0" err="1"/>
              <a:t>BlackLivesMatter</a:t>
            </a:r>
            <a:r>
              <a:rPr lang="en-US" dirty="0"/>
              <a:t> </a:t>
            </a:r>
          </a:p>
          <a:p>
            <a:pPr marL="118872" indent="0">
              <a:buNone/>
            </a:pPr>
            <a:endParaRPr lang="en-US" sz="2600" dirty="0"/>
          </a:p>
          <a:p>
            <a:pPr marL="118872" indent="0">
              <a:buNone/>
            </a:pPr>
            <a:r>
              <a:rPr lang="en-US" sz="2600" dirty="0"/>
              <a:t>“Black Lives Matter is a unique contribution that goes beyond extrajudicial killings of Black people by police and vigilantes. It goes beyond the narrow nationalism that can be prevalent within some Black communities, which merely call on Black people to love Black, live Black and buy Black, keeping straight </a:t>
            </a:r>
            <a:r>
              <a:rPr lang="en-US" sz="2600" dirty="0" err="1"/>
              <a:t>cis</a:t>
            </a:r>
            <a:r>
              <a:rPr lang="en-US" sz="2600" dirty="0"/>
              <a:t> Black men in the front of the movement while our sisters, queer and trans and disabled folk take up roles in the background or not at all. Black Lives Matter affirms the lives of Black queer and trans folks, disabled folks, Black-undocumented folks, folks with records, women and all Black lives along the gender spectrum. It centers those that have been marginalized within Black liberation movements. It is a tactic to (re)build the Black liberation movement.”</a:t>
            </a:r>
          </a:p>
          <a:p>
            <a:pPr marL="2048256" lvl="8" indent="0">
              <a:buNone/>
            </a:pPr>
            <a:r>
              <a:rPr lang="en-US" sz="2000" dirty="0"/>
              <a:t>Alicia Garza, “A </a:t>
            </a:r>
            <a:r>
              <a:rPr lang="en-US" sz="2000" dirty="0" err="1"/>
              <a:t>Herstory</a:t>
            </a:r>
            <a:r>
              <a:rPr lang="en-US" sz="2000" dirty="0"/>
              <a:t> of the #</a:t>
            </a:r>
            <a:r>
              <a:rPr lang="en-US" sz="2000" dirty="0" err="1"/>
              <a:t>BlackLivesMatter</a:t>
            </a:r>
            <a:r>
              <a:rPr lang="en-US" sz="2000" dirty="0"/>
              <a:t> Movement” October 7, 2014 </a:t>
            </a:r>
          </a:p>
          <a:p>
            <a:endParaRPr lang="en-US" dirty="0"/>
          </a:p>
        </p:txBody>
      </p:sp>
    </p:spTree>
    <p:extLst>
      <p:ext uri="{BB962C8B-B14F-4D97-AF65-F5344CB8AC3E}">
        <p14:creationId xmlns:p14="http://schemas.microsoft.com/office/powerpoint/2010/main" val="2692965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Intersectionality</a:t>
            </a:r>
            <a:r>
              <a:rPr lang="en-US" dirty="0">
                <a:effectLst/>
              </a:rPr>
              <a:t> </a:t>
            </a:r>
            <a:endParaRPr lang="en-US" dirty="0"/>
          </a:p>
        </p:txBody>
      </p:sp>
      <p:sp>
        <p:nvSpPr>
          <p:cNvPr id="3" name="Content Placeholder 2"/>
          <p:cNvSpPr>
            <a:spLocks noGrp="1"/>
          </p:cNvSpPr>
          <p:nvPr>
            <p:ph idx="1"/>
          </p:nvPr>
        </p:nvSpPr>
        <p:spPr/>
        <p:txBody>
          <a:bodyPr>
            <a:normAutofit fontScale="62500" lnSpcReduction="20000"/>
          </a:bodyPr>
          <a:lstStyle/>
          <a:p>
            <a:r>
              <a:rPr lang="en-US" dirty="0"/>
              <a:t>In 1989, legal scholar and race theorist </a:t>
            </a:r>
            <a:r>
              <a:rPr lang="en-US" dirty="0" err="1"/>
              <a:t>Kimberle</a:t>
            </a:r>
            <a:r>
              <a:rPr lang="en-US" dirty="0"/>
              <a:t> Crenshaw formulated the concept “intersectionality,” which speaks to the ways race, class, gender, sexuality, among other ways of identification mutuality influence and shape their experience in the society. Intersectionality is especially significant, since queer organizers, such as Garza and </a:t>
            </a:r>
            <a:r>
              <a:rPr lang="en-US" dirty="0" err="1"/>
              <a:t>Cullors</a:t>
            </a:r>
            <a:r>
              <a:rPr lang="en-US" dirty="0"/>
              <a:t>, have been historically marginalized. </a:t>
            </a:r>
          </a:p>
          <a:p>
            <a:endParaRPr lang="en-US" sz="2500" dirty="0"/>
          </a:p>
          <a:p>
            <a:r>
              <a:rPr lang="en-US" sz="2500" dirty="0"/>
              <a:t>“Our work is heavily influenced by Crenshaw’s theory, . . . People think that we’re engaged with identity politics. The truth is that we’re doing what the labor movement has always done—organizing people who are at the bottom.” Alicia Garza</a:t>
            </a:r>
          </a:p>
          <a:p>
            <a:r>
              <a:rPr lang="en-US" sz="2500" dirty="0"/>
              <a:t> </a:t>
            </a:r>
          </a:p>
          <a:p>
            <a:r>
              <a:rPr lang="en-US" sz="2500" dirty="0"/>
              <a:t>“Black women hold it down all the time and we have been the architects of the movement — not just this current one, but previous ones — since the beginning. So we decided very early on that we weren't going to allow our stories and the stories of black women to be erased.” </a:t>
            </a:r>
            <a:r>
              <a:rPr lang="en-US" sz="2500" dirty="0" err="1"/>
              <a:t>Patrisse</a:t>
            </a:r>
            <a:r>
              <a:rPr lang="en-US" sz="2500" dirty="0"/>
              <a:t> </a:t>
            </a:r>
            <a:r>
              <a:rPr lang="en-US" sz="2500" dirty="0" err="1"/>
              <a:t>Cullors</a:t>
            </a:r>
            <a:endParaRPr lang="en-US" sz="2500" dirty="0"/>
          </a:p>
          <a:p>
            <a:r>
              <a:rPr lang="en-US" sz="2500" dirty="0"/>
              <a:t> </a:t>
            </a:r>
          </a:p>
          <a:p>
            <a:r>
              <a:rPr lang="en-US" sz="2500" b="1" dirty="0"/>
              <a:t>“</a:t>
            </a:r>
            <a:r>
              <a:rPr lang="en-US" sz="2500" dirty="0"/>
              <a:t>I often think of </a:t>
            </a:r>
            <a:r>
              <a:rPr lang="en-US" sz="2500" dirty="0" err="1"/>
              <a:t>Audre</a:t>
            </a:r>
            <a:r>
              <a:rPr lang="en-US" sz="2500" dirty="0"/>
              <a:t> </a:t>
            </a:r>
            <a:r>
              <a:rPr lang="en-US" sz="2500" dirty="0" err="1"/>
              <a:t>Lorde</a:t>
            </a:r>
            <a:r>
              <a:rPr lang="en-US" sz="2500" dirty="0"/>
              <a:t> and her saying that we don't live and we don't fight for one specific struggle. We live intersectional lives and so I think that this movement has to reflect that. All of who we are, all of our dignity, and all of our brilliance.” Opal </a:t>
            </a:r>
            <a:r>
              <a:rPr lang="en-US" sz="2500" dirty="0" err="1"/>
              <a:t>Tometi</a:t>
            </a:r>
            <a:endParaRPr lang="en-US" sz="2500" dirty="0"/>
          </a:p>
          <a:p>
            <a:endParaRPr lang="en-US" dirty="0"/>
          </a:p>
        </p:txBody>
      </p:sp>
    </p:spTree>
    <p:extLst>
      <p:ext uri="{BB962C8B-B14F-4D97-AF65-F5344CB8AC3E}">
        <p14:creationId xmlns:p14="http://schemas.microsoft.com/office/powerpoint/2010/main" val="1529176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Allies </a:t>
            </a:r>
          </a:p>
        </p:txBody>
      </p:sp>
      <p:sp>
        <p:nvSpPr>
          <p:cNvPr id="3" name="Content Placeholder 2"/>
          <p:cNvSpPr>
            <a:spLocks noGrp="1"/>
          </p:cNvSpPr>
          <p:nvPr>
            <p:ph idx="1"/>
          </p:nvPr>
        </p:nvSpPr>
        <p:spPr/>
        <p:txBody>
          <a:bodyPr>
            <a:normAutofit fontScale="62500" lnSpcReduction="20000"/>
          </a:bodyPr>
          <a:lstStyle/>
          <a:p>
            <a:r>
              <a:rPr lang="en-US" dirty="0">
                <a:hlinkClick r:id="rId2"/>
              </a:rPr>
              <a:t>“San Francisco broke my heart over and over. White progressives would actually argue with us about their right to determine what was best for communities they never had to live in.”</a:t>
            </a:r>
            <a:r>
              <a:rPr lang="en-US" dirty="0"/>
              <a:t> Alicia Garza</a:t>
            </a:r>
          </a:p>
          <a:p>
            <a:r>
              <a:rPr lang="en-US" dirty="0"/>
              <a:t> </a:t>
            </a:r>
          </a:p>
          <a:p>
            <a:r>
              <a:rPr lang="en-US" dirty="0"/>
              <a:t>“And, to keep it real–it is appropriate and necessary to have strategy and action centered around Blackness without other non-Black communities of color, or White folks for that matter, needing to find a place and a way to center themselves within it.  It is appropriate and necessary for us to acknowledge the critical role that Black lives and struggles for Black liberation have played in inspiring and anchoring, through practice and theory, social movements for the liberation of all people.  The women’s movement, the Chicano liberation movement, queer movements, and many more have adopted the strategies, tactics and theory of the Black liberation movement.  And if we are committed to a world where all lives matter, we are called to support the very movement that inspired and activated so many more.  That means supporting and acknowledging Black lives.” Garza</a:t>
            </a:r>
          </a:p>
          <a:p>
            <a:endParaRPr lang="en-US" dirty="0"/>
          </a:p>
        </p:txBody>
      </p:sp>
    </p:spTree>
    <p:extLst>
      <p:ext uri="{BB962C8B-B14F-4D97-AF65-F5344CB8AC3E}">
        <p14:creationId xmlns:p14="http://schemas.microsoft.com/office/powerpoint/2010/main" val="2273576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of the others organization part of the BLM Movement</a:t>
            </a:r>
          </a:p>
        </p:txBody>
      </p:sp>
      <p:sp>
        <p:nvSpPr>
          <p:cNvPr id="3" name="Content Placeholder 2"/>
          <p:cNvSpPr>
            <a:spLocks noGrp="1"/>
          </p:cNvSpPr>
          <p:nvPr>
            <p:ph idx="1"/>
          </p:nvPr>
        </p:nvSpPr>
        <p:spPr/>
        <p:txBody>
          <a:bodyPr/>
          <a:lstStyle/>
          <a:p>
            <a:r>
              <a:rPr lang="en-US" dirty="0">
                <a:hlinkClick r:id="rId2"/>
              </a:rPr>
              <a:t>Black Youth Project 100 (BYP 100)</a:t>
            </a:r>
            <a:endParaRPr lang="en-US" dirty="0"/>
          </a:p>
          <a:p>
            <a:r>
              <a:rPr lang="en-US" dirty="0">
                <a:hlinkClick r:id="rId3"/>
              </a:rPr>
              <a:t>Million Hoodies Movement for Justice</a:t>
            </a:r>
            <a:endParaRPr lang="en-US" dirty="0"/>
          </a:p>
          <a:p>
            <a:r>
              <a:rPr lang="en-US" dirty="0">
                <a:hlinkClick r:id="rId4"/>
              </a:rPr>
              <a:t>Dream Defenders</a:t>
            </a:r>
            <a:endParaRPr lang="en-US" dirty="0"/>
          </a:p>
          <a:p>
            <a:r>
              <a:rPr lang="en-US" dirty="0">
                <a:hlinkClick r:id="rId5"/>
              </a:rPr>
              <a:t>United We Dream</a:t>
            </a:r>
            <a:endParaRPr lang="en-US" dirty="0"/>
          </a:p>
        </p:txBody>
      </p:sp>
    </p:spTree>
    <p:extLst>
      <p:ext uri="{BB962C8B-B14F-4D97-AF65-F5344CB8AC3E}">
        <p14:creationId xmlns:p14="http://schemas.microsoft.com/office/powerpoint/2010/main" val="3020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err="1"/>
              <a:t>BlackLivesMatter</a:t>
            </a:r>
            <a:r>
              <a:rPr lang="en-US" dirty="0"/>
              <a:t> Project</a:t>
            </a:r>
          </a:p>
        </p:txBody>
      </p:sp>
      <p:sp>
        <p:nvSpPr>
          <p:cNvPr id="3" name="Content Placeholder 2"/>
          <p:cNvSpPr>
            <a:spLocks noGrp="1"/>
          </p:cNvSpPr>
          <p:nvPr>
            <p:ph idx="1"/>
          </p:nvPr>
        </p:nvSpPr>
        <p:spPr/>
        <p:txBody>
          <a:bodyPr/>
          <a:lstStyle/>
          <a:p>
            <a:r>
              <a:rPr lang="en-US" sz="1800" dirty="0"/>
              <a:t>The #</a:t>
            </a:r>
            <a:r>
              <a:rPr lang="en-US" sz="1800" dirty="0" err="1"/>
              <a:t>BlackLivesMatter</a:t>
            </a:r>
            <a:r>
              <a:rPr lang="en-US" sz="1800" dirty="0"/>
              <a:t> campaign was founded in 2013 by three black women, </a:t>
            </a:r>
            <a:r>
              <a:rPr lang="en-US" sz="1800" dirty="0" err="1"/>
              <a:t>Patrisse</a:t>
            </a:r>
            <a:r>
              <a:rPr lang="en-US" sz="1800" dirty="0"/>
              <a:t> </a:t>
            </a:r>
            <a:r>
              <a:rPr lang="en-US" sz="1800" dirty="0" err="1"/>
              <a:t>Cullors</a:t>
            </a:r>
            <a:r>
              <a:rPr lang="en-US" sz="1800" dirty="0"/>
              <a:t>, Alicia Garza, and Opal </a:t>
            </a:r>
            <a:r>
              <a:rPr lang="en-US" sz="1800" dirty="0" err="1"/>
              <a:t>Tometi</a:t>
            </a:r>
            <a:r>
              <a:rPr lang="en-US" sz="1800" dirty="0"/>
              <a:t> in the wake the acquittal of George Zimmerman, who fatally shot </a:t>
            </a:r>
            <a:r>
              <a:rPr lang="en-US" sz="1800" dirty="0" err="1"/>
              <a:t>Trayvon</a:t>
            </a:r>
            <a:r>
              <a:rPr lang="en-US" sz="1800" dirty="0"/>
              <a:t> Martin, an African American 17 year old in Sanford, Florida in February </a:t>
            </a:r>
            <a:r>
              <a:rPr lang="en-US" sz="1800"/>
              <a:t>2012. </a:t>
            </a:r>
            <a:r>
              <a:rPr lang="en-US" sz="1800" dirty="0"/>
              <a:t>They are one of many organizations that are part of the BLM movement</a:t>
            </a:r>
          </a:p>
          <a:p>
            <a:endParaRPr lang="en-US" sz="1600" dirty="0"/>
          </a:p>
          <a:p>
            <a:endParaRPr lang="en-US" dirty="0"/>
          </a:p>
        </p:txBody>
      </p:sp>
      <p:pic>
        <p:nvPicPr>
          <p:cNvPr id="5" name="Picture 4" descr="black-lives-matter-founders-15785cf4d9c9325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8235" y="3451412"/>
            <a:ext cx="5348942" cy="2674751"/>
          </a:xfrm>
          <a:prstGeom prst="rect">
            <a:avLst/>
          </a:prstGeom>
        </p:spPr>
      </p:pic>
    </p:spTree>
    <p:extLst>
      <p:ext uri="{BB962C8B-B14F-4D97-AF65-F5344CB8AC3E}">
        <p14:creationId xmlns:p14="http://schemas.microsoft.com/office/powerpoint/2010/main" val="3026355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Antecedents</a:t>
            </a:r>
          </a:p>
        </p:txBody>
      </p:sp>
      <p:sp>
        <p:nvSpPr>
          <p:cNvPr id="3" name="Content Placeholder 2"/>
          <p:cNvSpPr>
            <a:spLocks noGrp="1"/>
          </p:cNvSpPr>
          <p:nvPr>
            <p:ph idx="1"/>
          </p:nvPr>
        </p:nvSpPr>
        <p:spPr/>
        <p:txBody>
          <a:bodyPr>
            <a:normAutofit fontScale="85000" lnSpcReduction="20000"/>
          </a:bodyPr>
          <a:lstStyle/>
          <a:p>
            <a:r>
              <a:rPr lang="en-US" sz="2800" dirty="0"/>
              <a:t>#</a:t>
            </a:r>
            <a:r>
              <a:rPr lang="en-US" sz="2800" dirty="0" err="1"/>
              <a:t>BlackLivesMatter</a:t>
            </a:r>
            <a:r>
              <a:rPr lang="en-US" sz="2800" dirty="0"/>
              <a:t> campaign builds on a long tradition of organization and mobilization against anti-black violence in the black freedom movement, including the Anti-slavery and Abolitionists and Anti-lynching movements (along with the NAACP, NOI, CORE, SNCC and others). For antecedents in the 21</a:t>
            </a:r>
            <a:r>
              <a:rPr lang="en-US" sz="2800" baseline="30000" dirty="0"/>
              <a:t>st</a:t>
            </a:r>
            <a:r>
              <a:rPr lang="en-US" sz="2800" dirty="0"/>
              <a:t> century, we might include the Jena 6 campaign (2006), Sean Bell (2006), and Troy Davis (2009-2011), and Oscar Grant (2009).</a:t>
            </a:r>
          </a:p>
          <a:p>
            <a:pPr marL="118872" indent="0">
              <a:buNone/>
            </a:pPr>
            <a:endParaRPr lang="en-US" dirty="0"/>
          </a:p>
          <a:p>
            <a:r>
              <a:rPr lang="en-US" sz="2800" dirty="0"/>
              <a:t>Consider the impact of Emmett Till’s murder on Anne Moody:</a:t>
            </a:r>
          </a:p>
          <a:p>
            <a:r>
              <a:rPr lang="en-US" sz="2600" dirty="0"/>
              <a:t>“Before Emmett Till’s murder, I had known the fear of hunger, hell, and the Devil. But now, there was a new fear to me – the fear of being killed just because I was black.”</a:t>
            </a:r>
            <a:r>
              <a:rPr lang="en-US" dirty="0"/>
              <a:t> </a:t>
            </a:r>
          </a:p>
          <a:p>
            <a:endParaRPr lang="en-US" dirty="0"/>
          </a:p>
        </p:txBody>
      </p:sp>
    </p:spTree>
    <p:extLst>
      <p:ext uri="{BB962C8B-B14F-4D97-AF65-F5344CB8AC3E}">
        <p14:creationId xmlns:p14="http://schemas.microsoft.com/office/powerpoint/2010/main" val="2865659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Ronal Reagan Era (1981-89)</a:t>
            </a:r>
          </a:p>
        </p:txBody>
      </p:sp>
      <p:sp>
        <p:nvSpPr>
          <p:cNvPr id="3" name="Content Placeholder 2"/>
          <p:cNvSpPr>
            <a:spLocks noGrp="1"/>
          </p:cNvSpPr>
          <p:nvPr>
            <p:ph sz="quarter" idx="1"/>
          </p:nvPr>
        </p:nvSpPr>
        <p:spPr/>
        <p:txBody>
          <a:bodyPr>
            <a:normAutofit fontScale="70000" lnSpcReduction="20000"/>
          </a:bodyPr>
          <a:lstStyle/>
          <a:p>
            <a:r>
              <a:rPr lang="en-US" dirty="0"/>
              <a:t>President Ronald Reagan (Republican) advocated the “small government” and “trickle-down” approach to politics—that is, the idea that by citizens paying low taxes (including especially the wealthy and businesses), they will create more businesses and therefore more employment and wages. </a:t>
            </a:r>
          </a:p>
          <a:p>
            <a:endParaRPr lang="en-US" dirty="0"/>
          </a:p>
          <a:p>
            <a:r>
              <a:rPr lang="en-US" dirty="0"/>
              <a:t>Reagan helped create the “welfare queen” trope. </a:t>
            </a:r>
          </a:p>
          <a:p>
            <a:endParaRPr lang="en-US" dirty="0"/>
          </a:p>
          <a:p>
            <a:r>
              <a:rPr lang="en-US" dirty="0"/>
              <a:t>Ronald Reagan’s /Anti-Drug Abuse Act, 1986 and 1988 -nationwide mandatory minimum (Reagan), which creates mandatory minimum (at least 10 years) for possession of at least 1 kilogram of heroin or five kilograms of cocaine; also punishment of crack and power cocaine (1/100) or (5 grams to 500 grams).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50347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William J. Clinton  (1993-2001)</a:t>
            </a:r>
          </a:p>
        </p:txBody>
      </p:sp>
      <p:sp>
        <p:nvSpPr>
          <p:cNvPr id="3" name="Content Placeholder 2"/>
          <p:cNvSpPr>
            <a:spLocks noGrp="1"/>
          </p:cNvSpPr>
          <p:nvPr>
            <p:ph sz="quarter" idx="1"/>
          </p:nvPr>
        </p:nvSpPr>
        <p:spPr/>
        <p:txBody>
          <a:bodyPr>
            <a:normAutofit fontScale="62500" lnSpcReduction="20000"/>
          </a:bodyPr>
          <a:lstStyle/>
          <a:p>
            <a:r>
              <a:rPr lang="en-US" dirty="0"/>
              <a:t>President Bill Clinton supporting “New Democrat” politics, that is, a centrist Democratic that tried to both reclaim that “new deal coalition” and embrace the “small government” politics of Republicans—supported punitive responses to crime. Hilary R. Clinton, supporting her husband, used the now notorious phrase “super predators” to describe blacks that the VCCA targeted. </a:t>
            </a:r>
          </a:p>
          <a:p>
            <a:endParaRPr lang="en-US" dirty="0"/>
          </a:p>
          <a:p>
            <a:r>
              <a:rPr lang="en-US" dirty="0"/>
              <a:t>At the same time, many black politicians and citizens supported the legislation as means to protect them from crime within their neighborhoods. </a:t>
            </a:r>
          </a:p>
          <a:p>
            <a:endParaRPr lang="en-US" dirty="0"/>
          </a:p>
          <a:p>
            <a:r>
              <a:rPr lang="en-US" dirty="0"/>
              <a:t> Violent Crime Control Act and Law Enforcement Act, 1994</a:t>
            </a:r>
          </a:p>
          <a:p>
            <a:r>
              <a:rPr lang="en-US" dirty="0"/>
              <a:t>-10 billion for federal prison construction (only states that toughened sentencing)</a:t>
            </a:r>
          </a:p>
          <a:p>
            <a:r>
              <a:rPr lang="en-US" dirty="0"/>
              <a:t>Expanded “community” police at local and state levels</a:t>
            </a:r>
          </a:p>
          <a:p>
            <a:r>
              <a:rPr lang="en-US" dirty="0"/>
              <a:t>Prevent Violence Against Women  </a:t>
            </a:r>
          </a:p>
          <a:p>
            <a:r>
              <a:rPr lang="en-US" dirty="0"/>
              <a:t>3 strikes mandatory life sentence (violent &amp; drug trafficking)</a:t>
            </a:r>
          </a:p>
          <a:p>
            <a:endParaRPr lang="en-US" dirty="0"/>
          </a:p>
          <a:p>
            <a:endParaRPr lang="en-US" dirty="0"/>
          </a:p>
        </p:txBody>
      </p:sp>
      <p:sp>
        <p:nvSpPr>
          <p:cNvPr id="4" name="TextBox 3"/>
          <p:cNvSpPr txBox="1"/>
          <p:nvPr/>
        </p:nvSpPr>
        <p:spPr>
          <a:xfrm>
            <a:off x="6335655" y="68616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81173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Mass Incarceration is about politics not just “crime.”</a:t>
            </a:r>
          </a:p>
          <a:p>
            <a:r>
              <a:rPr lang="en-US" dirty="0"/>
              <a:t>Currently, there is a political consensus that mass incarceration has become too expensive for the nation. </a:t>
            </a:r>
          </a:p>
          <a:p>
            <a:r>
              <a:rPr lang="en-US" dirty="0"/>
              <a:t>This consensus too often does not always address the racial unfairness of the system, and that it has disproportionately targeted people of color and poor people. In other words, there’s an evasion of racism, despite willingness to admit that the system does not work. </a:t>
            </a:r>
          </a:p>
          <a:p>
            <a:pPr marL="0" indent="0">
              <a:buNone/>
            </a:pPr>
            <a:endParaRPr lang="en-US" dirty="0"/>
          </a:p>
        </p:txBody>
      </p:sp>
    </p:spTree>
    <p:extLst>
      <p:ext uri="{BB962C8B-B14F-4D97-AF65-F5344CB8AC3E}">
        <p14:creationId xmlns:p14="http://schemas.microsoft.com/office/powerpoint/2010/main" val="1459972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t>During the Obama era, after the uprisings and responses to killings of black people, citizens of embattled cites, such as Ferguson, Baltimore, and Cleveland have urged the federal government, specifically the Dept. of Justice (DOJ)to intervene. </a:t>
            </a:r>
            <a:br>
              <a:rPr lang="en-US" dirty="0"/>
            </a:br>
            <a:br>
              <a:rPr lang="en-US" dirty="0"/>
            </a:br>
            <a:r>
              <a:rPr lang="en-US" dirty="0"/>
              <a:t>In the past few weeks, however, Attorney General Jeff Sessions has, more or less, promised dismantle consent decrees, legal reforms that the Department of Justice have </a:t>
            </a:r>
            <a:r>
              <a:rPr lang="en-US" dirty="0">
                <a:hlinkClick r:id="rId2"/>
              </a:rPr>
              <a:t>“negotiated with troubled police forces.”</a:t>
            </a:r>
            <a:endParaRPr lang="en-US" dirty="0"/>
          </a:p>
        </p:txBody>
      </p:sp>
    </p:spTree>
    <p:extLst>
      <p:ext uri="{BB962C8B-B14F-4D97-AF65-F5344CB8AC3E}">
        <p14:creationId xmlns:p14="http://schemas.microsoft.com/office/powerpoint/2010/main" val="1363715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Patrisse</a:t>
            </a:r>
            <a:r>
              <a:rPr lang="en-US" dirty="0"/>
              <a:t> </a:t>
            </a:r>
            <a:r>
              <a:rPr lang="en-US" dirty="0" err="1"/>
              <a:t>Cullors</a:t>
            </a:r>
            <a:br>
              <a:rPr lang="en-US" dirty="0"/>
            </a:br>
            <a:endParaRPr lang="en-US" dirty="0"/>
          </a:p>
        </p:txBody>
      </p:sp>
      <p:sp>
        <p:nvSpPr>
          <p:cNvPr id="3" name="Content Placeholder 2"/>
          <p:cNvSpPr>
            <a:spLocks noGrp="1"/>
          </p:cNvSpPr>
          <p:nvPr>
            <p:ph idx="1"/>
          </p:nvPr>
        </p:nvSpPr>
        <p:spPr/>
        <p:txBody>
          <a:bodyPr>
            <a:normAutofit/>
          </a:bodyPr>
          <a:lstStyle/>
          <a:p>
            <a:r>
              <a:rPr lang="en-US" sz="1600" dirty="0"/>
              <a:t>Movement history:</a:t>
            </a:r>
          </a:p>
          <a:p>
            <a:r>
              <a:rPr lang="en-US" sz="2400" dirty="0"/>
              <a:t>Native of Los Angeles, organizing in the LGBTQ since she was a teenager. An anti-incarceration activist, founder of a prison-reform organization, Dignity and Power Now. </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883" y="3436470"/>
            <a:ext cx="4497294" cy="2510117"/>
          </a:xfrm>
          <a:prstGeom prst="rect">
            <a:avLst/>
          </a:prstGeom>
        </p:spPr>
      </p:pic>
    </p:spTree>
    <p:extLst>
      <p:ext uri="{BB962C8B-B14F-4D97-AF65-F5344CB8AC3E}">
        <p14:creationId xmlns:p14="http://schemas.microsoft.com/office/powerpoint/2010/main" val="207789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Alicia Garza</a:t>
            </a:r>
            <a:br>
              <a:rPr lang="en-US" dirty="0"/>
            </a:br>
            <a:endParaRPr lang="en-US" dirty="0"/>
          </a:p>
        </p:txBody>
      </p:sp>
      <p:sp>
        <p:nvSpPr>
          <p:cNvPr id="3" name="Content Placeholder 2"/>
          <p:cNvSpPr>
            <a:spLocks noGrp="1"/>
          </p:cNvSpPr>
          <p:nvPr>
            <p:ph idx="1"/>
          </p:nvPr>
        </p:nvSpPr>
        <p:spPr/>
        <p:txBody>
          <a:bodyPr>
            <a:normAutofit/>
          </a:bodyPr>
          <a:lstStyle/>
          <a:p>
            <a:r>
              <a:rPr lang="en-US" sz="1600" dirty="0"/>
              <a:t>Movement history:</a:t>
            </a:r>
          </a:p>
          <a:p>
            <a:r>
              <a:rPr lang="en-US" sz="2400" dirty="0"/>
              <a:t>Executive Director of People Organized to Win Employment Rights (since 2003).</a:t>
            </a:r>
          </a:p>
        </p:txBody>
      </p:sp>
      <p:pic>
        <p:nvPicPr>
          <p:cNvPr id="6" name="Picture 5" descr="160314_r27785-96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059" y="3152588"/>
            <a:ext cx="2794000" cy="3248212"/>
          </a:xfrm>
          <a:prstGeom prst="rect">
            <a:avLst/>
          </a:prstGeom>
        </p:spPr>
      </p:pic>
    </p:spTree>
    <p:extLst>
      <p:ext uri="{BB962C8B-B14F-4D97-AF65-F5344CB8AC3E}">
        <p14:creationId xmlns:p14="http://schemas.microsoft.com/office/powerpoint/2010/main" val="3737736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199</TotalTime>
  <Words>1049</Words>
  <Application>Microsoft Macintosh PowerPoint</Application>
  <PresentationFormat>On-screen Show (4:3)</PresentationFormat>
  <Paragraphs>68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Corbel</vt:lpstr>
      <vt:lpstr>Wingdings</vt:lpstr>
      <vt:lpstr>Wingdings 2</vt:lpstr>
      <vt:lpstr>Wingdings 3</vt:lpstr>
      <vt:lpstr>Module</vt:lpstr>
      <vt:lpstr>#BlackLivesMatter</vt:lpstr>
      <vt:lpstr>#BlackLivesMatter Project</vt:lpstr>
      <vt:lpstr>Antecedents</vt:lpstr>
      <vt:lpstr>Ronal Reagan Era (1981-89)</vt:lpstr>
      <vt:lpstr>William J. Clinton  (1993-2001)</vt:lpstr>
      <vt:lpstr>PowerPoint Presentation</vt:lpstr>
      <vt:lpstr>PowerPoint Presentation</vt:lpstr>
      <vt:lpstr>Patrisse Cullors </vt:lpstr>
      <vt:lpstr>Alicia Garza </vt:lpstr>
      <vt:lpstr>Opal Tometi </vt:lpstr>
      <vt:lpstr>Philosophy Heritage</vt:lpstr>
      <vt:lpstr>Philosophy: “We Affirm that All Black Lives Matter”</vt:lpstr>
      <vt:lpstr>PowerPoint Presentation</vt:lpstr>
      <vt:lpstr>Intersectionality </vt:lpstr>
      <vt:lpstr>Allies </vt:lpstr>
      <vt:lpstr>Some of the others organization part of the BLM Movement</vt:lpstr>
    </vt:vector>
  </TitlesOfParts>
  <Company>The College of Wooster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#BlackLivesMatter Movement</dc:title>
  <dc:creator>Shannon King</dc:creator>
  <cp:lastModifiedBy>Shannon King</cp:lastModifiedBy>
  <cp:revision>26</cp:revision>
  <dcterms:created xsi:type="dcterms:W3CDTF">2016-04-28T02:47:53Z</dcterms:created>
  <dcterms:modified xsi:type="dcterms:W3CDTF">2019-05-01T00:34:53Z</dcterms:modified>
</cp:coreProperties>
</file>